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966325" cy="7680325"/>
  <p:notesSz cx="6858000" cy="9144000"/>
  <p:defaultTextStyle>
    <a:defPPr>
      <a:defRPr lang="en-US"/>
    </a:defPPr>
    <a:lvl1pPr marL="0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154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309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463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618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772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927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081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236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9">
          <p15:clr>
            <a:srgbClr val="A4A3A4"/>
          </p15:clr>
        </p15:guide>
        <p15:guide id="2" pos="31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522" y="114"/>
      </p:cViewPr>
      <p:guideLst>
        <p:guide orient="horz" pos="2419"/>
        <p:guide pos="31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475" y="2385879"/>
            <a:ext cx="8471376" cy="16462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949" y="4352184"/>
            <a:ext cx="6976428" cy="1962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5586" y="307570"/>
            <a:ext cx="2242423" cy="6553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316" y="307570"/>
            <a:ext cx="6561164" cy="65531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71" y="4935320"/>
            <a:ext cx="8471376" cy="152539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71" y="3255250"/>
            <a:ext cx="8471376" cy="168007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316" y="1792077"/>
            <a:ext cx="4401794" cy="506865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215" y="1792077"/>
            <a:ext cx="4401794" cy="506865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0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719185"/>
            <a:ext cx="4403524" cy="7164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154" indent="0">
              <a:buNone/>
              <a:defRPr sz="2200" b="1"/>
            </a:lvl2pPr>
            <a:lvl3pPr marL="1008309" indent="0">
              <a:buNone/>
              <a:defRPr sz="2000" b="1"/>
            </a:lvl3pPr>
            <a:lvl4pPr marL="1512463" indent="0">
              <a:buNone/>
              <a:defRPr sz="1800" b="1"/>
            </a:lvl4pPr>
            <a:lvl5pPr marL="2016618" indent="0">
              <a:buNone/>
              <a:defRPr sz="1800" b="1"/>
            </a:lvl5pPr>
            <a:lvl6pPr marL="2520772" indent="0">
              <a:buNone/>
              <a:defRPr sz="1800" b="1"/>
            </a:lvl6pPr>
            <a:lvl7pPr marL="3024927" indent="0">
              <a:buNone/>
              <a:defRPr sz="1800" b="1"/>
            </a:lvl7pPr>
            <a:lvl8pPr marL="3529081" indent="0">
              <a:buNone/>
              <a:defRPr sz="1800" b="1"/>
            </a:lvl8pPr>
            <a:lvl9pPr marL="403323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316" y="2435658"/>
            <a:ext cx="4403524" cy="442507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2755" y="1719185"/>
            <a:ext cx="4405254" cy="7164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154" indent="0">
              <a:buNone/>
              <a:defRPr sz="2200" b="1"/>
            </a:lvl2pPr>
            <a:lvl3pPr marL="1008309" indent="0">
              <a:buNone/>
              <a:defRPr sz="2000" b="1"/>
            </a:lvl3pPr>
            <a:lvl4pPr marL="1512463" indent="0">
              <a:buNone/>
              <a:defRPr sz="1800" b="1"/>
            </a:lvl4pPr>
            <a:lvl5pPr marL="2016618" indent="0">
              <a:buNone/>
              <a:defRPr sz="1800" b="1"/>
            </a:lvl5pPr>
            <a:lvl6pPr marL="2520772" indent="0">
              <a:buNone/>
              <a:defRPr sz="1800" b="1"/>
            </a:lvl6pPr>
            <a:lvl7pPr marL="3024927" indent="0">
              <a:buNone/>
              <a:defRPr sz="1800" b="1"/>
            </a:lvl7pPr>
            <a:lvl8pPr marL="3529081" indent="0">
              <a:buNone/>
              <a:defRPr sz="1800" b="1"/>
            </a:lvl8pPr>
            <a:lvl9pPr marL="403323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755" y="2435658"/>
            <a:ext cx="4405254" cy="442507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8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7" y="305791"/>
            <a:ext cx="3278852" cy="130138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556" y="305791"/>
            <a:ext cx="5571453" cy="655494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17" y="1607180"/>
            <a:ext cx="3278852" cy="5253556"/>
          </a:xfrm>
        </p:spPr>
        <p:txBody>
          <a:bodyPr/>
          <a:lstStyle>
            <a:lvl1pPr marL="0" indent="0">
              <a:buNone/>
              <a:defRPr sz="1500"/>
            </a:lvl1pPr>
            <a:lvl2pPr marL="504154" indent="0">
              <a:buNone/>
              <a:defRPr sz="1300"/>
            </a:lvl2pPr>
            <a:lvl3pPr marL="1008309" indent="0">
              <a:buNone/>
              <a:defRPr sz="1100"/>
            </a:lvl3pPr>
            <a:lvl4pPr marL="1512463" indent="0">
              <a:buNone/>
              <a:defRPr sz="1000"/>
            </a:lvl4pPr>
            <a:lvl5pPr marL="2016618" indent="0">
              <a:buNone/>
              <a:defRPr sz="1000"/>
            </a:lvl5pPr>
            <a:lvl6pPr marL="2520772" indent="0">
              <a:buNone/>
              <a:defRPr sz="1000"/>
            </a:lvl6pPr>
            <a:lvl7pPr marL="3024927" indent="0">
              <a:buNone/>
              <a:defRPr sz="1000"/>
            </a:lvl7pPr>
            <a:lvl8pPr marL="3529081" indent="0">
              <a:buNone/>
              <a:defRPr sz="1000"/>
            </a:lvl8pPr>
            <a:lvl9pPr marL="40332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69" y="5376228"/>
            <a:ext cx="5979795" cy="63469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3469" y="686251"/>
            <a:ext cx="5979795" cy="4608195"/>
          </a:xfrm>
        </p:spPr>
        <p:txBody>
          <a:bodyPr/>
          <a:lstStyle>
            <a:lvl1pPr marL="0" indent="0">
              <a:buNone/>
              <a:defRPr sz="3500"/>
            </a:lvl1pPr>
            <a:lvl2pPr marL="504154" indent="0">
              <a:buNone/>
              <a:defRPr sz="3100"/>
            </a:lvl2pPr>
            <a:lvl3pPr marL="1008309" indent="0">
              <a:buNone/>
              <a:defRPr sz="2600"/>
            </a:lvl3pPr>
            <a:lvl4pPr marL="1512463" indent="0">
              <a:buNone/>
              <a:defRPr sz="2200"/>
            </a:lvl4pPr>
            <a:lvl5pPr marL="2016618" indent="0">
              <a:buNone/>
              <a:defRPr sz="2200"/>
            </a:lvl5pPr>
            <a:lvl6pPr marL="2520772" indent="0">
              <a:buNone/>
              <a:defRPr sz="2200"/>
            </a:lvl6pPr>
            <a:lvl7pPr marL="3024927" indent="0">
              <a:buNone/>
              <a:defRPr sz="2200"/>
            </a:lvl7pPr>
            <a:lvl8pPr marL="3529081" indent="0">
              <a:buNone/>
              <a:defRPr sz="2200"/>
            </a:lvl8pPr>
            <a:lvl9pPr marL="403323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3469" y="6010922"/>
            <a:ext cx="5979795" cy="901371"/>
          </a:xfrm>
        </p:spPr>
        <p:txBody>
          <a:bodyPr/>
          <a:lstStyle>
            <a:lvl1pPr marL="0" indent="0">
              <a:buNone/>
              <a:defRPr sz="1500"/>
            </a:lvl1pPr>
            <a:lvl2pPr marL="504154" indent="0">
              <a:buNone/>
              <a:defRPr sz="1300"/>
            </a:lvl2pPr>
            <a:lvl3pPr marL="1008309" indent="0">
              <a:buNone/>
              <a:defRPr sz="1100"/>
            </a:lvl3pPr>
            <a:lvl4pPr marL="1512463" indent="0">
              <a:buNone/>
              <a:defRPr sz="1000"/>
            </a:lvl4pPr>
            <a:lvl5pPr marL="2016618" indent="0">
              <a:buNone/>
              <a:defRPr sz="1000"/>
            </a:lvl5pPr>
            <a:lvl6pPr marL="2520772" indent="0">
              <a:buNone/>
              <a:defRPr sz="1000"/>
            </a:lvl6pPr>
            <a:lvl7pPr marL="3024927" indent="0">
              <a:buNone/>
              <a:defRPr sz="1000"/>
            </a:lvl7pPr>
            <a:lvl8pPr marL="3529081" indent="0">
              <a:buNone/>
              <a:defRPr sz="1000"/>
            </a:lvl8pPr>
            <a:lvl9pPr marL="40332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6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16" y="307569"/>
            <a:ext cx="8969693" cy="1280054"/>
          </a:xfrm>
          <a:prstGeom prst="rect">
            <a:avLst/>
          </a:prstGeom>
        </p:spPr>
        <p:txBody>
          <a:bodyPr vert="horz" lIns="100831" tIns="50415" rIns="100831" bIns="504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792077"/>
            <a:ext cx="8969693" cy="5068659"/>
          </a:xfrm>
          <a:prstGeom prst="rect">
            <a:avLst/>
          </a:prstGeom>
        </p:spPr>
        <p:txBody>
          <a:bodyPr vert="horz" lIns="100831" tIns="50415" rIns="100831" bIns="50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316" y="7118524"/>
            <a:ext cx="2325476" cy="408906"/>
          </a:xfrm>
          <a:prstGeom prst="rect">
            <a:avLst/>
          </a:prstGeom>
        </p:spPr>
        <p:txBody>
          <a:bodyPr vert="horz" lIns="100831" tIns="50415" rIns="100831" bIns="5041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5161" y="7118524"/>
            <a:ext cx="3156003" cy="408906"/>
          </a:xfrm>
          <a:prstGeom prst="rect">
            <a:avLst/>
          </a:prstGeom>
        </p:spPr>
        <p:txBody>
          <a:bodyPr vert="horz" lIns="100831" tIns="50415" rIns="100831" bIns="5041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533" y="7118524"/>
            <a:ext cx="2325476" cy="408906"/>
          </a:xfrm>
          <a:prstGeom prst="rect">
            <a:avLst/>
          </a:prstGeom>
        </p:spPr>
        <p:txBody>
          <a:bodyPr vert="horz" lIns="100831" tIns="50415" rIns="100831" bIns="5041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9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415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16" indent="-378116" algn="l" defTabSz="5041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386" indent="-252077" algn="l" defTabSz="5041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541" indent="-252077" algn="l" defTabSz="5041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695" indent="-252077" algn="l" defTabSz="5041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49" y="759993"/>
            <a:ext cx="91494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4800" dirty="0" smtClean="0">
              <a:latin typeface="KG Be Still And Know"/>
              <a:cs typeface="KG Be Still And Know"/>
            </a:endParaRPr>
          </a:p>
          <a:p>
            <a:pPr algn="ctr"/>
            <a:endParaRPr lang="sl-SI" sz="4800" dirty="0">
              <a:latin typeface="KG Be Still And Know"/>
              <a:cs typeface="KG Be Still And Know"/>
            </a:endParaRPr>
          </a:p>
          <a:p>
            <a:pPr algn="ctr"/>
            <a:endParaRPr lang="sl-SI" sz="4800" dirty="0" smtClean="0">
              <a:latin typeface="KG Be Still And Know"/>
              <a:cs typeface="KG Be Still And Know"/>
            </a:endParaRPr>
          </a:p>
          <a:p>
            <a:r>
              <a:rPr lang="sl-SI" sz="5400" dirty="0" smtClean="0">
                <a:solidFill>
                  <a:srgbClr val="FF0000"/>
                </a:solidFill>
                <a:latin typeface="KG Be Still And Know"/>
                <a:cs typeface="KG Be Still And Know"/>
              </a:rPr>
              <a:t>PRIDEVNIK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550349" y="1709845"/>
            <a:ext cx="8902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0070C0"/>
                </a:solidFill>
                <a:latin typeface="KG Be Still And Know"/>
                <a:cs typeface="KG Be Still And Know"/>
              </a:rPr>
              <a:t>Besedne vrste:</a:t>
            </a:r>
            <a:endParaRPr lang="en-US" sz="4000" dirty="0">
              <a:solidFill>
                <a:srgbClr val="0070C0"/>
              </a:solidFill>
              <a:latin typeface="KG Be Still And Know"/>
              <a:cs typeface="KG Be Still And Know"/>
            </a:endParaRPr>
          </a:p>
        </p:txBody>
      </p:sp>
      <p:sp>
        <p:nvSpPr>
          <p:cNvPr id="5" name="PoljeZBesedilom 1"/>
          <p:cNvSpPr txBox="1"/>
          <p:nvPr/>
        </p:nvSpPr>
        <p:spPr>
          <a:xfrm>
            <a:off x="7126636" y="7280215"/>
            <a:ext cx="232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154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309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463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618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772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927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9081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3236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i="1" dirty="0" smtClean="0">
                <a:latin typeface="Candara" panose="020E0502030303020204" pitchFamily="34" charset="0"/>
              </a:rPr>
              <a:t>Katarina Perič, prof.</a:t>
            </a:r>
            <a:endParaRPr lang="sl-SI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49" y="2469224"/>
            <a:ext cx="91494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Pridevniki so besede, s katerimi poimenujemo </a:t>
            </a:r>
            <a:r>
              <a:rPr lang="sl-SI" sz="32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lastnosti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, </a:t>
            </a:r>
            <a:r>
              <a:rPr lang="sl-SI" sz="32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vrsto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in </a:t>
            </a:r>
            <a:r>
              <a:rPr lang="sl-SI" sz="32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svojino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Pogosto z njimi bolj natančno določimo samostalnike (npr. 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dobra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knjiga).</a:t>
            </a:r>
            <a:endParaRPr lang="sl-SI" sz="3200" dirty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4423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47445"/>
            <a:ext cx="914941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Po pridevnikih se vprašamo: 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Kakšen?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Kateri?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Čigav?</a:t>
            </a:r>
          </a:p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12598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65707"/>
            <a:ext cx="91494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Vrste pridevnikov</a:t>
            </a:r>
            <a:r>
              <a:rPr lang="sl-SI" sz="3200" b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KG Be Still And Know"/>
              </a:rPr>
              <a:t>: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LASTNOSTNI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 (Kakšen?) – </a:t>
            </a:r>
            <a:r>
              <a:rPr lang="sl-SI" sz="3200" i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majhen, lep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VRSTNI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 (Kateri?) – </a:t>
            </a:r>
            <a:r>
              <a:rPr lang="sl-SI" sz="3200" i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šolski, pisalni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SVOJILNI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 (Čigav?) – </a:t>
            </a:r>
            <a:r>
              <a:rPr lang="sl-SI" sz="3200" i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učenčev, Anjin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2622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65707"/>
            <a:ext cx="914941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Pridevnikom določimo: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SPOL,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SKLON*,</a:t>
            </a:r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ŠTEVILO in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STOPNJO**.</a:t>
            </a:r>
          </a:p>
          <a:p>
            <a:pPr lvl="1"/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  <a:p>
            <a:pPr lvl="1"/>
            <a:r>
              <a:rPr lang="sl-SI" sz="18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*Nekaterih pridevnikov ne sklanjamo. </a:t>
            </a:r>
            <a:br>
              <a:rPr lang="sl-SI" sz="18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</a:br>
            <a:r>
              <a:rPr lang="sl-SI" sz="18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Npr. </a:t>
            </a:r>
            <a:r>
              <a:rPr lang="sl-SI" sz="1800" i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roza, poceni</a:t>
            </a:r>
          </a:p>
          <a:p>
            <a:pPr lvl="1"/>
            <a:endParaRPr lang="sl-SI" sz="1800" i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  <a:p>
            <a:pPr lvl="1"/>
            <a:r>
              <a:rPr lang="sl-SI" sz="1800" i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**</a:t>
            </a:r>
            <a:r>
              <a:rPr lang="sl-SI" sz="18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Nekateri pridevniku imajo tak pomen, da jih ne moremo stopnjevati. </a:t>
            </a:r>
            <a:br>
              <a:rPr lang="sl-SI" sz="18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</a:br>
            <a:r>
              <a:rPr lang="sl-SI" sz="18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Npr. </a:t>
            </a:r>
            <a:r>
              <a:rPr lang="sl-SI" sz="1800" i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pravokoten, mrtev.</a:t>
            </a:r>
            <a:endParaRPr lang="sl-SI" sz="1800" i="1" dirty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37255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65707"/>
            <a:ext cx="91494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BA06A5"/>
                </a:solidFill>
                <a:latin typeface="Century Gothic" panose="020B0502020202020204" pitchFamily="34" charset="0"/>
                <a:cs typeface="KG Be Still And Know"/>
              </a:rPr>
              <a:t>Stopnje pridevnika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: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OSNOVNIK 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– 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npr. lep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PRIMERNIK 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– </a:t>
            </a:r>
            <a:r>
              <a:rPr lang="sl-SI" sz="3200" dirty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npr. 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lepši</a:t>
            </a:r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PRESEŽNIK</a:t>
            </a:r>
            <a:r>
              <a:rPr lang="sl-SI" sz="3200" dirty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 – npr. </a:t>
            </a:r>
            <a:r>
              <a:rPr lang="sl-SI" sz="3200" dirty="0" smtClean="0">
                <a:solidFill>
                  <a:srgbClr val="00B0F0"/>
                </a:solidFill>
                <a:latin typeface="Century Gothic" panose="020B0502020202020204" pitchFamily="34" charset="0"/>
                <a:cs typeface="KG Be Still And Know"/>
              </a:rPr>
              <a:t>najlepši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12102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65707"/>
            <a:ext cx="914941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BA06A5"/>
                </a:solidFill>
                <a:latin typeface="Century Gothic" panose="020B0502020202020204" pitchFamily="34" charset="0"/>
                <a:cs typeface="KG Be Still And Know"/>
              </a:rPr>
              <a:t>VAJA</a:t>
            </a:r>
            <a:r>
              <a:rPr lang="sl-SI" sz="3200" dirty="0" smtClean="0">
                <a:solidFill>
                  <a:srgbClr val="BA06A5"/>
                </a:solidFill>
                <a:latin typeface="Century Gothic" panose="020B0502020202020204" pitchFamily="34" charset="0"/>
                <a:cs typeface="KG Be Still And Know"/>
              </a:rPr>
              <a:t>: </a:t>
            </a:r>
          </a:p>
          <a:p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V mali zvezek nariši razpredelnico in stopnjuj dane pridevnike: </a:t>
            </a:r>
            <a:r>
              <a:rPr lang="sl-SI" sz="24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nizek, velik, odprt, tekoč, hladen, obilen, počasen, droben, majhen, močan.</a:t>
            </a:r>
          </a:p>
          <a:p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Kaj opaziš? Svojo ugotovitev napiši v povedi.</a:t>
            </a:r>
            <a:endParaRPr lang="sl-SI" sz="2400" dirty="0">
              <a:latin typeface="Century Gothic" panose="020B0502020202020204" pitchFamily="34" charset="0"/>
              <a:cs typeface="KG Be Still And Know"/>
            </a:endParaRPr>
          </a:p>
          <a:p>
            <a:endParaRPr lang="sl-SI" dirty="0" smtClean="0">
              <a:solidFill>
                <a:srgbClr val="BA06A5"/>
              </a:solidFill>
              <a:latin typeface="Century Gothic" panose="020B0502020202020204" pitchFamily="34" charset="0"/>
              <a:cs typeface="KG Be Still And Know"/>
            </a:endParaRPr>
          </a:p>
          <a:p>
            <a:endParaRPr lang="sl-SI" sz="3200" dirty="0" smtClean="0">
              <a:solidFill>
                <a:srgbClr val="BA06A5"/>
              </a:solidFill>
              <a:latin typeface="Century Gothic" panose="020B0502020202020204" pitchFamily="34" charset="0"/>
              <a:cs typeface="KG Be Still And Know"/>
            </a:endParaRPr>
          </a:p>
          <a:p>
            <a:endParaRPr lang="sl-SI" sz="3200" dirty="0">
              <a:solidFill>
                <a:srgbClr val="BA06A5"/>
              </a:solidFill>
              <a:latin typeface="Century Gothic" panose="020B0502020202020204" pitchFamily="34" charset="0"/>
              <a:cs typeface="KG Be Still And Know"/>
            </a:endParaRPr>
          </a:p>
          <a:p>
            <a:endParaRPr lang="sl-SI" sz="3200" dirty="0" smtClean="0">
              <a:solidFill>
                <a:srgbClr val="BA06A5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97435"/>
              </p:ext>
            </p:extLst>
          </p:nvPr>
        </p:nvGraphicFramePr>
        <p:xfrm>
          <a:off x="1540284" y="4787836"/>
          <a:ext cx="6644217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739">
                  <a:extLst>
                    <a:ext uri="{9D8B030D-6E8A-4147-A177-3AD203B41FA5}">
                      <a16:colId xmlns:a16="http://schemas.microsoft.com/office/drawing/2014/main" val="1180510670"/>
                    </a:ext>
                  </a:extLst>
                </a:gridCol>
                <a:gridCol w="2214739">
                  <a:extLst>
                    <a:ext uri="{9D8B030D-6E8A-4147-A177-3AD203B41FA5}">
                      <a16:colId xmlns:a16="http://schemas.microsoft.com/office/drawing/2014/main" val="501267320"/>
                    </a:ext>
                  </a:extLst>
                </a:gridCol>
                <a:gridCol w="2214739">
                  <a:extLst>
                    <a:ext uri="{9D8B030D-6E8A-4147-A177-3AD203B41FA5}">
                      <a16:colId xmlns:a16="http://schemas.microsoft.com/office/drawing/2014/main" val="3537208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OSNOVNIK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PRIMERNIK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PRESEŽNIK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37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lep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lepši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najlepši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6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381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649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67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181</Words>
  <Application>Microsoft Office PowerPoint</Application>
  <PresentationFormat>Po meri</PresentationFormat>
  <Paragraphs>48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Calibri</vt:lpstr>
      <vt:lpstr>Candara</vt:lpstr>
      <vt:lpstr>Century Gothic</vt:lpstr>
      <vt:lpstr>KG Be Still And Know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</dc:creator>
  <cp:lastModifiedBy>Katarina</cp:lastModifiedBy>
  <cp:revision>27</cp:revision>
  <dcterms:created xsi:type="dcterms:W3CDTF">2015-02-27T14:25:53Z</dcterms:created>
  <dcterms:modified xsi:type="dcterms:W3CDTF">2020-05-03T19:15:59Z</dcterms:modified>
</cp:coreProperties>
</file>