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6" r:id="rId5"/>
    <p:sldId id="264" r:id="rId6"/>
    <p:sldId id="267" r:id="rId7"/>
    <p:sldId id="268" r:id="rId8"/>
    <p:sldId id="269" r:id="rId9"/>
    <p:sldId id="270" r:id="rId10"/>
    <p:sldId id="271" r:id="rId11"/>
  </p:sldIdLst>
  <p:sldSz cx="9966325" cy="7680325"/>
  <p:notesSz cx="6858000" cy="9144000"/>
  <p:defaultTextStyle>
    <a:defPPr>
      <a:defRPr lang="en-US"/>
    </a:defPPr>
    <a:lvl1pPr marL="0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154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309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463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618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772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927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081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236" algn="l" defTabSz="5041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9">
          <p15:clr>
            <a:srgbClr val="A4A3A4"/>
          </p15:clr>
        </p15:guide>
        <p15:guide id="2" pos="31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522" y="114"/>
      </p:cViewPr>
      <p:guideLst>
        <p:guide orient="horz" pos="2419"/>
        <p:guide pos="31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475" y="2385879"/>
            <a:ext cx="8471376" cy="16462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949" y="4352184"/>
            <a:ext cx="6976428" cy="1962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3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5586" y="307570"/>
            <a:ext cx="2242423" cy="6553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316" y="307570"/>
            <a:ext cx="6561164" cy="65531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71" y="4935320"/>
            <a:ext cx="8471376" cy="152539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271" y="3255250"/>
            <a:ext cx="8471376" cy="168007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4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316" y="1792077"/>
            <a:ext cx="4401794" cy="506865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6215" y="1792077"/>
            <a:ext cx="4401794" cy="506865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0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719185"/>
            <a:ext cx="4403524" cy="7164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154" indent="0">
              <a:buNone/>
              <a:defRPr sz="2200" b="1"/>
            </a:lvl2pPr>
            <a:lvl3pPr marL="1008309" indent="0">
              <a:buNone/>
              <a:defRPr sz="2000" b="1"/>
            </a:lvl3pPr>
            <a:lvl4pPr marL="1512463" indent="0">
              <a:buNone/>
              <a:defRPr sz="1800" b="1"/>
            </a:lvl4pPr>
            <a:lvl5pPr marL="2016618" indent="0">
              <a:buNone/>
              <a:defRPr sz="1800" b="1"/>
            </a:lvl5pPr>
            <a:lvl6pPr marL="2520772" indent="0">
              <a:buNone/>
              <a:defRPr sz="1800" b="1"/>
            </a:lvl6pPr>
            <a:lvl7pPr marL="3024927" indent="0">
              <a:buNone/>
              <a:defRPr sz="1800" b="1"/>
            </a:lvl7pPr>
            <a:lvl8pPr marL="3529081" indent="0">
              <a:buNone/>
              <a:defRPr sz="1800" b="1"/>
            </a:lvl8pPr>
            <a:lvl9pPr marL="403323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316" y="2435658"/>
            <a:ext cx="4403524" cy="442507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2755" y="1719185"/>
            <a:ext cx="4405254" cy="7164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154" indent="0">
              <a:buNone/>
              <a:defRPr sz="2200" b="1"/>
            </a:lvl2pPr>
            <a:lvl3pPr marL="1008309" indent="0">
              <a:buNone/>
              <a:defRPr sz="2000" b="1"/>
            </a:lvl3pPr>
            <a:lvl4pPr marL="1512463" indent="0">
              <a:buNone/>
              <a:defRPr sz="1800" b="1"/>
            </a:lvl4pPr>
            <a:lvl5pPr marL="2016618" indent="0">
              <a:buNone/>
              <a:defRPr sz="1800" b="1"/>
            </a:lvl5pPr>
            <a:lvl6pPr marL="2520772" indent="0">
              <a:buNone/>
              <a:defRPr sz="1800" b="1"/>
            </a:lvl6pPr>
            <a:lvl7pPr marL="3024927" indent="0">
              <a:buNone/>
              <a:defRPr sz="1800" b="1"/>
            </a:lvl7pPr>
            <a:lvl8pPr marL="3529081" indent="0">
              <a:buNone/>
              <a:defRPr sz="1800" b="1"/>
            </a:lvl8pPr>
            <a:lvl9pPr marL="403323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755" y="2435658"/>
            <a:ext cx="4405254" cy="442507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8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7" y="305791"/>
            <a:ext cx="3278852" cy="130138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556" y="305791"/>
            <a:ext cx="5571453" cy="655494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17" y="1607180"/>
            <a:ext cx="3278852" cy="5253556"/>
          </a:xfrm>
        </p:spPr>
        <p:txBody>
          <a:bodyPr/>
          <a:lstStyle>
            <a:lvl1pPr marL="0" indent="0">
              <a:buNone/>
              <a:defRPr sz="1500"/>
            </a:lvl1pPr>
            <a:lvl2pPr marL="504154" indent="0">
              <a:buNone/>
              <a:defRPr sz="1300"/>
            </a:lvl2pPr>
            <a:lvl3pPr marL="1008309" indent="0">
              <a:buNone/>
              <a:defRPr sz="1100"/>
            </a:lvl3pPr>
            <a:lvl4pPr marL="1512463" indent="0">
              <a:buNone/>
              <a:defRPr sz="1000"/>
            </a:lvl4pPr>
            <a:lvl5pPr marL="2016618" indent="0">
              <a:buNone/>
              <a:defRPr sz="1000"/>
            </a:lvl5pPr>
            <a:lvl6pPr marL="2520772" indent="0">
              <a:buNone/>
              <a:defRPr sz="1000"/>
            </a:lvl6pPr>
            <a:lvl7pPr marL="3024927" indent="0">
              <a:buNone/>
              <a:defRPr sz="1000"/>
            </a:lvl7pPr>
            <a:lvl8pPr marL="3529081" indent="0">
              <a:buNone/>
              <a:defRPr sz="1000"/>
            </a:lvl8pPr>
            <a:lvl9pPr marL="40332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69" y="5376228"/>
            <a:ext cx="5979795" cy="63469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3469" y="686251"/>
            <a:ext cx="5979795" cy="4608195"/>
          </a:xfrm>
        </p:spPr>
        <p:txBody>
          <a:bodyPr/>
          <a:lstStyle>
            <a:lvl1pPr marL="0" indent="0">
              <a:buNone/>
              <a:defRPr sz="3500"/>
            </a:lvl1pPr>
            <a:lvl2pPr marL="504154" indent="0">
              <a:buNone/>
              <a:defRPr sz="3100"/>
            </a:lvl2pPr>
            <a:lvl3pPr marL="1008309" indent="0">
              <a:buNone/>
              <a:defRPr sz="2600"/>
            </a:lvl3pPr>
            <a:lvl4pPr marL="1512463" indent="0">
              <a:buNone/>
              <a:defRPr sz="2200"/>
            </a:lvl4pPr>
            <a:lvl5pPr marL="2016618" indent="0">
              <a:buNone/>
              <a:defRPr sz="2200"/>
            </a:lvl5pPr>
            <a:lvl6pPr marL="2520772" indent="0">
              <a:buNone/>
              <a:defRPr sz="2200"/>
            </a:lvl6pPr>
            <a:lvl7pPr marL="3024927" indent="0">
              <a:buNone/>
              <a:defRPr sz="2200"/>
            </a:lvl7pPr>
            <a:lvl8pPr marL="3529081" indent="0">
              <a:buNone/>
              <a:defRPr sz="2200"/>
            </a:lvl8pPr>
            <a:lvl9pPr marL="403323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3469" y="6010922"/>
            <a:ext cx="5979795" cy="901371"/>
          </a:xfrm>
        </p:spPr>
        <p:txBody>
          <a:bodyPr/>
          <a:lstStyle>
            <a:lvl1pPr marL="0" indent="0">
              <a:buNone/>
              <a:defRPr sz="1500"/>
            </a:lvl1pPr>
            <a:lvl2pPr marL="504154" indent="0">
              <a:buNone/>
              <a:defRPr sz="1300"/>
            </a:lvl2pPr>
            <a:lvl3pPr marL="1008309" indent="0">
              <a:buNone/>
              <a:defRPr sz="1100"/>
            </a:lvl3pPr>
            <a:lvl4pPr marL="1512463" indent="0">
              <a:buNone/>
              <a:defRPr sz="1000"/>
            </a:lvl4pPr>
            <a:lvl5pPr marL="2016618" indent="0">
              <a:buNone/>
              <a:defRPr sz="1000"/>
            </a:lvl5pPr>
            <a:lvl6pPr marL="2520772" indent="0">
              <a:buNone/>
              <a:defRPr sz="1000"/>
            </a:lvl6pPr>
            <a:lvl7pPr marL="3024927" indent="0">
              <a:buNone/>
              <a:defRPr sz="1000"/>
            </a:lvl7pPr>
            <a:lvl8pPr marL="3529081" indent="0">
              <a:buNone/>
              <a:defRPr sz="1000"/>
            </a:lvl8pPr>
            <a:lvl9pPr marL="403323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6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16" y="307569"/>
            <a:ext cx="8969693" cy="1280054"/>
          </a:xfrm>
          <a:prstGeom prst="rect">
            <a:avLst/>
          </a:prstGeom>
        </p:spPr>
        <p:txBody>
          <a:bodyPr vert="horz" lIns="100831" tIns="50415" rIns="100831" bIns="504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792077"/>
            <a:ext cx="8969693" cy="5068659"/>
          </a:xfrm>
          <a:prstGeom prst="rect">
            <a:avLst/>
          </a:prstGeom>
        </p:spPr>
        <p:txBody>
          <a:bodyPr vert="horz" lIns="100831" tIns="50415" rIns="100831" bIns="50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316" y="7118524"/>
            <a:ext cx="2325476" cy="408906"/>
          </a:xfrm>
          <a:prstGeom prst="rect">
            <a:avLst/>
          </a:prstGeom>
        </p:spPr>
        <p:txBody>
          <a:bodyPr vert="horz" lIns="100831" tIns="50415" rIns="100831" bIns="5041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B002-4F9F-9245-8C9B-FB473BA5A19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5161" y="7118524"/>
            <a:ext cx="3156003" cy="408906"/>
          </a:xfrm>
          <a:prstGeom prst="rect">
            <a:avLst/>
          </a:prstGeom>
        </p:spPr>
        <p:txBody>
          <a:bodyPr vert="horz" lIns="100831" tIns="50415" rIns="100831" bIns="5041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533" y="7118524"/>
            <a:ext cx="2325476" cy="408906"/>
          </a:xfrm>
          <a:prstGeom prst="rect">
            <a:avLst/>
          </a:prstGeom>
        </p:spPr>
        <p:txBody>
          <a:bodyPr vert="horz" lIns="100831" tIns="50415" rIns="100831" bIns="5041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8573-75DF-EC41-AE5D-5BE9ABC8A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9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415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16" indent="-378116" algn="l" defTabSz="5041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251" indent="-315097" algn="l" defTabSz="504154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386" indent="-252077" algn="l" defTabSz="5041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541" indent="-252077" algn="l" defTabSz="5041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695" indent="-252077" algn="l" defTabSz="5041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849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004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158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5313" indent="-252077" algn="l" defTabSz="5041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5041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49" y="759993"/>
            <a:ext cx="91494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4800" dirty="0" smtClean="0">
              <a:latin typeface="KG Be Still And Know"/>
              <a:cs typeface="KG Be Still And Know"/>
            </a:endParaRPr>
          </a:p>
          <a:p>
            <a:pPr algn="ctr"/>
            <a:endParaRPr lang="sl-SI" sz="4800" dirty="0">
              <a:latin typeface="KG Be Still And Know"/>
              <a:cs typeface="KG Be Still And Know"/>
            </a:endParaRPr>
          </a:p>
          <a:p>
            <a:pPr algn="ctr"/>
            <a:endParaRPr lang="sl-SI" sz="4800" dirty="0" smtClean="0">
              <a:latin typeface="KG Be Still And Know"/>
              <a:cs typeface="KG Be Still And Know"/>
            </a:endParaRPr>
          </a:p>
          <a:p>
            <a:r>
              <a:rPr lang="sl-SI" sz="5400" dirty="0" smtClean="0">
                <a:solidFill>
                  <a:srgbClr val="FF0000"/>
                </a:solidFill>
                <a:latin typeface="KG Be Still And Know"/>
                <a:cs typeface="KG Be Still And Know"/>
              </a:rPr>
              <a:t>GLAGOL</a:t>
            </a:r>
            <a:endParaRPr lang="sl-SI" sz="5400" dirty="0" smtClean="0">
              <a:solidFill>
                <a:srgbClr val="FF0000"/>
              </a:solidFill>
              <a:latin typeface="KG Be Still And Know"/>
              <a:cs typeface="KG Be Still And Know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550349" y="1709845"/>
            <a:ext cx="8902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rgbClr val="0070C0"/>
                </a:solidFill>
                <a:latin typeface="KG Be Still And Know"/>
                <a:cs typeface="KG Be Still And Know"/>
              </a:rPr>
              <a:t>Besedne vrste:</a:t>
            </a:r>
            <a:endParaRPr lang="en-US" sz="4000" dirty="0">
              <a:solidFill>
                <a:srgbClr val="0070C0"/>
              </a:solidFill>
              <a:latin typeface="KG Be Still And Know"/>
              <a:cs typeface="KG Be Still And Know"/>
            </a:endParaRPr>
          </a:p>
        </p:txBody>
      </p:sp>
      <p:sp>
        <p:nvSpPr>
          <p:cNvPr id="5" name="PoljeZBesedilom 1"/>
          <p:cNvSpPr txBox="1"/>
          <p:nvPr/>
        </p:nvSpPr>
        <p:spPr>
          <a:xfrm>
            <a:off x="7126636" y="7280215"/>
            <a:ext cx="232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154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309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463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618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772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4927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9081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3236" algn="l" defTabSz="5041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i="1" dirty="0" smtClean="0">
                <a:latin typeface="Candara" panose="020E0502030303020204" pitchFamily="34" charset="0"/>
              </a:rPr>
              <a:t>Katarina Perič, prof.</a:t>
            </a:r>
            <a:endParaRPr lang="sl-SI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303994"/>
            <a:ext cx="9149413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1465509" lvl="2" indent="-457200">
              <a:buFontTx/>
              <a:buChar char="-"/>
            </a:pP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POGOJNI NAKLON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</a:p>
          <a:p>
            <a:pPr lvl="2"/>
            <a:r>
              <a:rPr lang="sl-SI" sz="3200" dirty="0">
                <a:latin typeface="Century Gothic" panose="020B0502020202020204" pitchFamily="34" charset="0"/>
                <a:cs typeface="KG Be Still And Know"/>
              </a:rPr>
              <a:t>S</a:t>
            </a:r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 pogojniki izražamo dejanja, ki bi se zgodila ob izpolnitvi določenih pogojev</a:t>
            </a:r>
          </a:p>
          <a:p>
            <a:pPr lvl="2"/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(bi bral, bi brali)</a:t>
            </a:r>
          </a:p>
          <a:p>
            <a:pPr lvl="2"/>
            <a:endParaRPr lang="sl-SI" sz="3200" dirty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Uporaba: </a:t>
            </a: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V vseh osebah in številih, a le v sedanjiku (bi brala)</a:t>
            </a:r>
          </a:p>
          <a:p>
            <a:pPr lvl="2"/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Pogojni naklon prepoznaš </a:t>
            </a:r>
          </a:p>
          <a:p>
            <a:pPr lvl="2"/>
            <a:r>
              <a:rPr lang="sl-SI" sz="3200" dirty="0">
                <a:latin typeface="Century Gothic" panose="020B0502020202020204" pitchFamily="34" charset="0"/>
                <a:cs typeface="KG Be Still And Know"/>
              </a:rPr>
              <a:t>p</a:t>
            </a:r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o besedici </a:t>
            </a: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BI</a:t>
            </a:r>
            <a:r>
              <a:rPr lang="sl-SI" sz="3200" b="1" dirty="0" smtClean="0">
                <a:latin typeface="Century Gothic" panose="020B0502020202020204" pitchFamily="34" charset="0"/>
                <a:cs typeface="KG Be Still And Know"/>
              </a:rPr>
              <a:t>.</a:t>
            </a:r>
            <a:endParaRPr lang="sl-SI" sz="3200" b="1" dirty="0" smtClean="0">
              <a:latin typeface="Century Gothic" panose="020B0502020202020204" pitchFamily="34" charset="0"/>
              <a:cs typeface="KG Be Still And Know"/>
            </a:endParaRPr>
          </a:p>
          <a:p>
            <a:pPr lvl="1"/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22747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49" y="2469224"/>
            <a:ext cx="91494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Glagoli 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so besede, s katerimi poimenujemo </a:t>
            </a:r>
            <a:r>
              <a:rPr lang="sl-SI" sz="32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dejanje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, </a:t>
            </a:r>
            <a:r>
              <a:rPr lang="sl-SI" sz="32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dogajanje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in </a:t>
            </a:r>
            <a:r>
              <a:rPr lang="sl-SI" sz="32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stanje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Npr. </a:t>
            </a:r>
            <a:r>
              <a:rPr lang="sl-SI" sz="32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berem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(dejanje)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Npr. </a:t>
            </a:r>
            <a:r>
              <a:rPr lang="sl-SI" sz="32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sem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(stanje)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Npr. </a:t>
            </a:r>
            <a:r>
              <a:rPr lang="sl-SI" sz="32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dežuje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(dogajanje)</a:t>
            </a:r>
            <a:endParaRPr lang="sl-SI" sz="32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4423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2347445"/>
            <a:ext cx="914941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Glagoli nam odgovorijo na vprašanja: </a:t>
            </a:r>
            <a:endParaRPr lang="sl-SI" sz="32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Kaj se dogaja?</a:t>
            </a:r>
            <a:endParaRPr lang="sl-SI" sz="3200" b="1" dirty="0" smtClean="0">
              <a:solidFill>
                <a:srgbClr val="FF000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Kaj dela?</a:t>
            </a: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V kakšnem stanju je?</a:t>
            </a:r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12598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2347445"/>
            <a:ext cx="914941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Ločimo: </a:t>
            </a:r>
            <a:endParaRPr lang="sl-SI" sz="32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OSEBNE GLAGOLSKE OBLIKE</a:t>
            </a: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NEOSEBNE GLAGOLSKE OBLIKE</a:t>
            </a:r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15545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303994"/>
            <a:ext cx="914941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OSEBNIM glagolskim oblikam 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določimo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OSEBO</a:t>
            </a:r>
            <a:r>
              <a:rPr lang="sl-SI" sz="3200" b="1" dirty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1. oseba: </a:t>
            </a:r>
            <a:r>
              <a:rPr lang="sl-SI" sz="32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berem, bereva, beremo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2. oseba: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  <a:r>
              <a:rPr lang="sl-SI" sz="32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bereš, bereta, bereta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3. oseba: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  <a:r>
              <a:rPr lang="sl-SI" sz="3200" i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bere, bereta, berejo</a:t>
            </a:r>
          </a:p>
          <a:p>
            <a:pPr lvl="2"/>
            <a:endParaRPr lang="sl-SI" sz="3200" i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ŠTEVILO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ednina</a:t>
            </a:r>
            <a:r>
              <a:rPr lang="sl-SI" sz="3200" b="1" dirty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: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berem, bereš, bere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dvojina: 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bereva, bereta, bereta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množina: </a:t>
            </a:r>
            <a:r>
              <a:rPr lang="sl-SI" sz="3200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beremo, berete, berejo</a:t>
            </a:r>
          </a:p>
          <a:p>
            <a:pPr lvl="2"/>
            <a:endParaRPr lang="sl-SI" sz="32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37255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303994"/>
            <a:ext cx="914941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OSEBNIM glagolskim oblikam 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določimo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:</a:t>
            </a:r>
          </a:p>
          <a:p>
            <a:pPr lvl="2"/>
            <a:endParaRPr lang="sl-SI" sz="32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ČAS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preteklik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s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edanjik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prihodnjik</a:t>
            </a:r>
          </a:p>
          <a:p>
            <a:pPr marL="1465509" lvl="2" indent="-457200">
              <a:buFontTx/>
              <a:buChar char="-"/>
            </a:pP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NAKLON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povedni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velelni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pogojni</a:t>
            </a: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lvl="1"/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35024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303994"/>
            <a:ext cx="9149413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OSEBNIM glagolskim oblikam 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določimo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:</a:t>
            </a:r>
          </a:p>
          <a:p>
            <a:pPr lvl="2"/>
            <a:endParaRPr lang="sl-SI" sz="32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ČAS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preteklik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s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edanjik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prihodnjik</a:t>
            </a:r>
          </a:p>
          <a:p>
            <a:pPr marL="1465509" lvl="2" indent="-457200">
              <a:buFontTx/>
              <a:buChar char="-"/>
            </a:pP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NAKLON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</a:p>
          <a:p>
            <a:pPr marL="1465509" lvl="2" indent="-457200">
              <a:buFontTx/>
              <a:buChar char="-"/>
            </a:pPr>
            <a:r>
              <a:rPr lang="sl-SI" sz="3200" b="1" dirty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ovedni </a:t>
            </a:r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(Minka </a:t>
            </a:r>
            <a:r>
              <a:rPr lang="sl-SI" sz="2400" dirty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gre</a:t>
            </a:r>
            <a:r>
              <a:rPr lang="sl-SI" sz="2400" dirty="0">
                <a:latin typeface="Century Gothic" panose="020B0502020202020204" pitchFamily="34" charset="0"/>
                <a:cs typeface="KG Be Still And Know"/>
              </a:rPr>
              <a:t> v knjižnico</a:t>
            </a:r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.)</a:t>
            </a: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1465509" lvl="2" indent="-457200">
              <a:buFontTx/>
              <a:buChar char="-"/>
            </a:pPr>
            <a:r>
              <a:rPr lang="sl-SI" sz="3200" b="1" dirty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v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elelni </a:t>
            </a:r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(Minka</a:t>
            </a:r>
            <a:r>
              <a:rPr lang="sl-SI" sz="2400" dirty="0">
                <a:latin typeface="Century Gothic" panose="020B0502020202020204" pitchFamily="34" charset="0"/>
                <a:cs typeface="KG Be Still And Know"/>
              </a:rPr>
              <a:t>, </a:t>
            </a:r>
            <a:r>
              <a:rPr lang="sl-SI" sz="2400" dirty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pojdi</a:t>
            </a:r>
            <a:r>
              <a:rPr lang="sl-SI" sz="2400" dirty="0">
                <a:latin typeface="Century Gothic" panose="020B0502020202020204" pitchFamily="34" charset="0"/>
                <a:cs typeface="KG Be Still And Know"/>
              </a:rPr>
              <a:t> v knjižnico</a:t>
            </a:r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!)</a:t>
            </a:r>
            <a:endParaRPr lang="sl-SI" sz="32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1465509" lvl="2" indent="-457200">
              <a:buFontTx/>
              <a:buChar char="-"/>
            </a:pPr>
            <a:r>
              <a:rPr lang="sl-SI" sz="3200" b="1" dirty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p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ogojni </a:t>
            </a:r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(Minka </a:t>
            </a:r>
            <a:r>
              <a:rPr lang="sl-SI" sz="2400" dirty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bi šla </a:t>
            </a:r>
            <a:r>
              <a:rPr lang="sl-SI" sz="2400" dirty="0">
                <a:latin typeface="Century Gothic" panose="020B0502020202020204" pitchFamily="34" charset="0"/>
                <a:cs typeface="KG Be Still And Know"/>
              </a:rPr>
              <a:t>v knjižnico, pa je zaprta</a:t>
            </a:r>
            <a:r>
              <a:rPr lang="sl-SI" sz="2400" dirty="0" smtClean="0">
                <a:latin typeface="Century Gothic" panose="020B0502020202020204" pitchFamily="34" charset="0"/>
                <a:cs typeface="KG Be Still And Know"/>
              </a:rPr>
              <a:t>.)</a:t>
            </a:r>
            <a:endParaRPr lang="sl-SI" sz="2400" dirty="0">
              <a:latin typeface="Century Gothic" panose="020B0502020202020204" pitchFamily="34" charset="0"/>
              <a:cs typeface="KG Be Still And Know"/>
            </a:endParaRPr>
          </a:p>
          <a:p>
            <a:pPr marL="1465509" lvl="2" indent="-457200">
              <a:buFontTx/>
              <a:buChar char="-"/>
            </a:pP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lvl="1"/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34066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303994"/>
            <a:ext cx="914941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1465509" lvl="2" indent="-457200">
              <a:buFontTx/>
              <a:buChar char="-"/>
            </a:pP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POVEDNI NAKLON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S povedniki ugotavljamo dogajanje oz. ga zanikamo ali sprašujemo po njem.</a:t>
            </a:r>
          </a:p>
          <a:p>
            <a:pPr lvl="2"/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(Berem. Ne berem. Ali bereš?)</a:t>
            </a:r>
          </a:p>
          <a:p>
            <a:pPr lvl="2"/>
            <a:endParaRPr lang="sl-SI" sz="3200" dirty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Uporaba: </a:t>
            </a: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v vseh osebah, časih in številih</a:t>
            </a:r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  <a:p>
            <a:pPr lvl="1"/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10040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9545" y="0"/>
            <a:ext cx="8902799" cy="768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545" y="303994"/>
            <a:ext cx="9149413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l-SI" sz="1400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1465509" lvl="2" indent="-457200">
              <a:buFontTx/>
              <a:buChar char="-"/>
            </a:pPr>
            <a:endParaRPr lang="sl-SI" sz="3200" b="1" dirty="0" smtClean="0">
              <a:solidFill>
                <a:srgbClr val="0070C0"/>
              </a:solidFill>
              <a:latin typeface="Century Gothic" panose="020B0502020202020204" pitchFamily="34" charset="0"/>
              <a:cs typeface="KG Be Still And Know"/>
            </a:endParaRPr>
          </a:p>
          <a:p>
            <a:pPr marL="961354" lvl="1" indent="-457200">
              <a:buFontTx/>
              <a:buChar char="-"/>
            </a:pPr>
            <a:r>
              <a:rPr lang="sl-SI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KG Be Still And Know"/>
              </a:rPr>
              <a:t>VELELNI NAKLON</a:t>
            </a:r>
            <a:r>
              <a:rPr lang="sl-SI" sz="3200" b="1" dirty="0" smtClean="0">
                <a:solidFill>
                  <a:srgbClr val="0070C0"/>
                </a:solidFill>
                <a:latin typeface="Century Gothic" panose="020B0502020202020204" pitchFamily="34" charset="0"/>
                <a:cs typeface="KG Be Still And Know"/>
              </a:rPr>
              <a:t> </a:t>
            </a: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Z velelniki </a:t>
            </a:r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ukazujemo, velimo, spodbujamo, pozivamo ...</a:t>
            </a:r>
          </a:p>
          <a:p>
            <a:pPr lvl="2"/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(Beri! Berimo! Berite!)</a:t>
            </a:r>
          </a:p>
          <a:p>
            <a:pPr lvl="2"/>
            <a:endParaRPr lang="sl-SI" sz="3200" dirty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Uporaba: </a:t>
            </a:r>
          </a:p>
          <a:p>
            <a:pPr lvl="2"/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Izključno v sedanjiku, v 1. os. dvojine in množine (beriva, berimo) in v 2. osebi vseh števil (beri, berita, berite)</a:t>
            </a:r>
          </a:p>
          <a:p>
            <a:pPr lvl="2"/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  <a:p>
            <a:pPr lvl="2"/>
            <a:r>
              <a:rPr lang="sl-SI" sz="3200" b="1" dirty="0" smtClean="0">
                <a:latin typeface="Century Gothic" panose="020B0502020202020204" pitchFamily="34" charset="0"/>
                <a:cs typeface="KG Be Still And Know"/>
              </a:rPr>
              <a:t>POZOR:</a:t>
            </a:r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 </a:t>
            </a:r>
            <a:r>
              <a:rPr lang="sl-SI" sz="3200" b="1" dirty="0" smtClean="0">
                <a:latin typeface="Century Gothic" panose="020B0502020202020204" pitchFamily="34" charset="0"/>
                <a:cs typeface="KG Be Still And Know"/>
              </a:rPr>
              <a:t>glagoli na –či:</a:t>
            </a:r>
            <a:r>
              <a:rPr lang="sl-SI" sz="3200" dirty="0" smtClean="0">
                <a:latin typeface="Century Gothic" panose="020B0502020202020204" pitchFamily="34" charset="0"/>
                <a:cs typeface="KG Be Still And Know"/>
              </a:rPr>
              <a:t> vrzi, peci, teci, reci, strizi …  </a:t>
            </a:r>
            <a:endParaRPr lang="sl-SI" sz="3200" dirty="0">
              <a:latin typeface="Century Gothic" panose="020B0502020202020204" pitchFamily="34" charset="0"/>
              <a:cs typeface="KG Be Still And Know"/>
            </a:endParaRPr>
          </a:p>
          <a:p>
            <a:pPr lvl="2"/>
            <a:endParaRPr lang="sl-SI" sz="3200" dirty="0" smtClean="0">
              <a:latin typeface="Century Gothic" panose="020B0502020202020204" pitchFamily="34" charset="0"/>
              <a:cs typeface="KG Be Still And Know"/>
            </a:endParaRPr>
          </a:p>
          <a:p>
            <a:pPr lvl="1"/>
            <a:endParaRPr lang="sl-SI" sz="3200" b="1" dirty="0" smtClean="0">
              <a:solidFill>
                <a:srgbClr val="00B0F0"/>
              </a:solidFill>
              <a:latin typeface="Century Gothic" panose="020B0502020202020204" pitchFamily="34" charset="0"/>
              <a:cs typeface="KG Be Still And Know"/>
            </a:endParaRPr>
          </a:p>
        </p:txBody>
      </p:sp>
    </p:spTree>
    <p:extLst>
      <p:ext uri="{BB962C8B-B14F-4D97-AF65-F5344CB8AC3E}">
        <p14:creationId xmlns:p14="http://schemas.microsoft.com/office/powerpoint/2010/main" val="3162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318</Words>
  <Application>Microsoft Office PowerPoint</Application>
  <PresentationFormat>Po meri</PresentationFormat>
  <Paragraphs>89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6" baseType="lpstr">
      <vt:lpstr>Arial</vt:lpstr>
      <vt:lpstr>Calibri</vt:lpstr>
      <vt:lpstr>Candara</vt:lpstr>
      <vt:lpstr>Century Gothic</vt:lpstr>
      <vt:lpstr>KG Be Still And Know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</dc:creator>
  <cp:lastModifiedBy>Katarina</cp:lastModifiedBy>
  <cp:revision>32</cp:revision>
  <dcterms:created xsi:type="dcterms:W3CDTF">2015-02-27T14:25:53Z</dcterms:created>
  <dcterms:modified xsi:type="dcterms:W3CDTF">2020-05-03T20:57:38Z</dcterms:modified>
</cp:coreProperties>
</file>